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3" r:id="rId4"/>
    <p:sldId id="258" r:id="rId5"/>
    <p:sldId id="284" r:id="rId6"/>
    <p:sldId id="285" r:id="rId7"/>
    <p:sldId id="286" r:id="rId8"/>
    <p:sldId id="287" r:id="rId9"/>
    <p:sldId id="288" r:id="rId10"/>
    <p:sldId id="261" r:id="rId11"/>
    <p:sldId id="294" r:id="rId12"/>
    <p:sldId id="293" r:id="rId13"/>
    <p:sldId id="289" r:id="rId14"/>
    <p:sldId id="291" r:id="rId15"/>
    <p:sldId id="292" r:id="rId16"/>
    <p:sldId id="290" r:id="rId17"/>
    <p:sldId id="28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E58F"/>
    <a:srgbClr val="0A8C57"/>
    <a:srgbClr val="13EE94"/>
    <a:srgbClr val="11E68C"/>
    <a:srgbClr val="93F5FC"/>
    <a:srgbClr val="CFD5DB"/>
    <a:srgbClr val="77948A"/>
    <a:srgbClr val="000000"/>
    <a:srgbClr val="14B6FC"/>
    <a:srgbClr val="14C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590"/>
  </p:normalViewPr>
  <p:slideViewPr>
    <p:cSldViewPr snapToGrid="0" snapToObjects="1">
      <p:cViewPr>
        <p:scale>
          <a:sx n="80" d="100"/>
          <a:sy n="80" d="100"/>
        </p:scale>
        <p:origin x="69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2EAE4-61AF-754E-8518-80A8E5A80360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34A0D-4A70-2A41-810C-64D54E3F30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6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34A0D-4A70-2A41-810C-64D54E3F30C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13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34A0D-4A70-2A41-810C-64D54E3F30C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1059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34A0D-4A70-2A41-810C-64D54E3F30C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771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34A0D-4A70-2A41-810C-64D54E3F30C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043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5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61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343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09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66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42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448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90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75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216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B1A9-649C-5849-9F61-70E29AD747B2}" type="datetimeFigureOut">
              <a:rPr kumimoji="1" lang="zh-CN" altLang="en-US" smtClean="0"/>
              <a:t>2017/3/3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BBC5B-10CC-284D-B9B4-F9735B466B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00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tiff"/><Relationship Id="rId2" Type="http://schemas.openxmlformats.org/officeDocument/2006/relationships/video" Target="../media/media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1.tiff"/><Relationship Id="rId2" Type="http://schemas.openxmlformats.org/officeDocument/2006/relationships/video" Target="../media/media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8388" y="965201"/>
            <a:ext cx="9144000" cy="2387600"/>
          </a:xfrm>
        </p:spPr>
        <p:txBody>
          <a:bodyPr/>
          <a:lstStyle/>
          <a:p>
            <a:pPr algn="r"/>
            <a:r>
              <a:rPr kumimoji="1" lang="zh-CN" altLang="en-US" dirty="0" smtClean="0"/>
              <a:t>作品集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38388" y="358775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sz="2100" dirty="0" smtClean="0"/>
              <a:t>周燕 </a:t>
            </a:r>
            <a:r>
              <a:rPr kumimoji="1" lang="en-US" altLang="zh-CN" sz="2100" dirty="0" smtClean="0"/>
              <a:t>18351989321</a:t>
            </a:r>
            <a:endParaRPr kumimoji="1" lang="zh-CN" altLang="en-US" sz="2100" dirty="0"/>
          </a:p>
        </p:txBody>
      </p:sp>
      <p:sp>
        <p:nvSpPr>
          <p:cNvPr id="6" name="矩形 5"/>
          <p:cNvSpPr/>
          <p:nvPr/>
        </p:nvSpPr>
        <p:spPr>
          <a:xfrm>
            <a:off x="5353932" y="0"/>
            <a:ext cx="7644592" cy="7631084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53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18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92" y="535605"/>
            <a:ext cx="1368315" cy="13172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33203" y="901846"/>
            <a:ext cx="4253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err="1" smtClean="0">
                <a:solidFill>
                  <a:srgbClr val="11E68C"/>
                </a:solidFill>
              </a:rPr>
              <a:t>Ipanda</a:t>
            </a:r>
            <a:r>
              <a:rPr kumimoji="1" lang="zh-CN" altLang="en-US" sz="3200" b="1" dirty="0" smtClean="0">
                <a:solidFill>
                  <a:srgbClr val="11E68C"/>
                </a:solidFill>
              </a:rPr>
              <a:t> 熊猫直播</a:t>
            </a:r>
            <a:r>
              <a:rPr kumimoji="1" lang="en-US" altLang="zh-CN" sz="3200" b="1" dirty="0" smtClean="0">
                <a:solidFill>
                  <a:srgbClr val="11E68C"/>
                </a:solidFill>
              </a:rPr>
              <a:t>REDESIGN</a:t>
            </a:r>
            <a:endParaRPr kumimoji="1" lang="zh-CN" altLang="en-US" sz="3200" b="1" dirty="0">
              <a:solidFill>
                <a:srgbClr val="11E68C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0" y="2967990"/>
            <a:ext cx="1773388" cy="3144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649" y="2967990"/>
            <a:ext cx="1773388" cy="31440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49" y="2793319"/>
            <a:ext cx="1871909" cy="3318724"/>
          </a:xfrm>
          <a:prstGeom prst="rect">
            <a:avLst/>
          </a:prstGeom>
          <a:effectLst>
            <a:outerShdw blurRad="546100" dist="406400" dir="3600000" sx="72000" sy="72000" algn="ctr" rotWithShape="0">
              <a:srgbClr val="0A8C57">
                <a:alpha val="81176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8027806" y="1117289"/>
            <a:ext cx="385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4C6176"/>
                </a:solidFill>
              </a:rPr>
              <a:t>Ipanda</a:t>
            </a:r>
            <a:r>
              <a:rPr kumimoji="1" lang="zh-CN" altLang="en-US" b="1" dirty="0" smtClean="0">
                <a:solidFill>
                  <a:srgbClr val="4C6176"/>
                </a:solidFill>
              </a:rPr>
              <a:t> </a:t>
            </a:r>
            <a:r>
              <a:rPr kumimoji="1" lang="en-US" altLang="zh-CN" b="1" dirty="0" smtClean="0">
                <a:solidFill>
                  <a:srgbClr val="4C6176"/>
                </a:solidFill>
              </a:rPr>
              <a:t>·</a:t>
            </a:r>
            <a:r>
              <a:rPr kumimoji="1" lang="zh-CN" altLang="en-US" b="1" dirty="0" smtClean="0">
                <a:solidFill>
                  <a:srgbClr val="4C6176"/>
                </a:solidFill>
              </a:rPr>
              <a:t> 思考</a:t>
            </a:r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10" name="同心圆 9"/>
          <p:cNvSpPr/>
          <p:nvPr/>
        </p:nvSpPr>
        <p:spPr>
          <a:xfrm>
            <a:off x="10135245" y="1077282"/>
            <a:ext cx="355234" cy="355234"/>
          </a:xfrm>
          <a:prstGeom prst="donut">
            <a:avLst/>
          </a:prstGeom>
          <a:solidFill>
            <a:srgbClr val="13E58F">
              <a:alpha val="49000"/>
            </a:srgb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27806" y="1643381"/>
            <a:ext cx="385806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旧版设计址面向国际，新版本是面向团粉的熊猫直播</a:t>
            </a:r>
            <a:r>
              <a:rPr kumimoji="1" lang="en-US" altLang="zh-CN" sz="1100" dirty="0" smtClean="0">
                <a:solidFill>
                  <a:srgbClr val="77948A"/>
                </a:solidFill>
              </a:rPr>
              <a:t>app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，致力于建立良好的饭团帮生态，建立熊猫文化传播的资生权威，忠于熊猫直播的资生团粉，以教育和引导新团粉为重任。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以直播社交形式，教育和添加相应话题帮派。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线上学习考试成为团妈，负责团子的日常生活的照料。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线上组织旅游</a:t>
            </a:r>
            <a:r>
              <a:rPr kumimoji="1" lang="zh-CN" altLang="en-US" sz="1100" dirty="0">
                <a:solidFill>
                  <a:srgbClr val="77948A"/>
                </a:solidFill>
              </a:rPr>
              <a:t> </a:t>
            </a:r>
            <a:r>
              <a:rPr kumimoji="1" lang="mr-IN" altLang="zh-CN" sz="1100" dirty="0" smtClean="0">
                <a:solidFill>
                  <a:srgbClr val="77948A"/>
                </a:solidFill>
              </a:rPr>
              <a:t>–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 线下跟进景点活动和旅行社活动，保证团内活动的安全有效。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5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31" y="0"/>
            <a:ext cx="8097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9450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7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68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99" y="700454"/>
            <a:ext cx="2641600" cy="372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45" y="501649"/>
            <a:ext cx="2806700" cy="4013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93" y="4421554"/>
            <a:ext cx="3429000" cy="2044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32399" y="4642338"/>
            <a:ext cx="5476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7948A"/>
                </a:solidFill>
              </a:rPr>
              <a:t>马蒂斯的自画像与妻子的自画像可以说是</a:t>
            </a:r>
            <a:r>
              <a:rPr lang="zh-CN" altLang="en-US" b="1" dirty="0">
                <a:solidFill>
                  <a:srgbClr val="77948A"/>
                </a:solidFill>
              </a:rPr>
              <a:t>马蒂斯野兽 派的开始</a:t>
            </a:r>
            <a:r>
              <a:rPr lang="zh-CN" altLang="en-US" dirty="0">
                <a:solidFill>
                  <a:srgbClr val="77948A"/>
                </a:solidFill>
              </a:rPr>
              <a:t>，也可以说是他真正意义上成为了不起的画 家的开端。我用手绘重画这两幅作品，再用</a:t>
            </a:r>
            <a:r>
              <a:rPr lang="zh-CN" altLang="en-US" b="1" dirty="0">
                <a:solidFill>
                  <a:srgbClr val="77948A"/>
                </a:solidFill>
              </a:rPr>
              <a:t>数码方式 </a:t>
            </a:r>
            <a:r>
              <a:rPr lang="zh-CN" altLang="en-US" dirty="0">
                <a:solidFill>
                  <a:srgbClr val="77948A"/>
                </a:solidFill>
              </a:rPr>
              <a:t>把颜色替换成马蒂斯后来常用的艳丽的色彩。 </a:t>
            </a:r>
            <a:endParaRPr lang="zh-CN" altLang="en-US" dirty="0" smtClean="0">
              <a:solidFill>
                <a:srgbClr val="77948A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6965" y="700454"/>
            <a:ext cx="381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致马蒂斯</a:t>
            </a:r>
            <a:endParaRPr kumimoji="1" lang="zh-CN" altLang="en-US" sz="2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8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46" y="0"/>
            <a:ext cx="4284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13016" y="451104"/>
            <a:ext cx="6043252" cy="54626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46100" dist="114300" dir="3600000" sx="104000" sy="104000" algn="ctr" rotWithShape="0">
              <a:srgbClr val="4680F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0304" y="755904"/>
            <a:ext cx="594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设计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96891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4078224" y="4061998"/>
            <a:ext cx="4035552" cy="2243328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6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06378" y="1334530"/>
            <a:ext cx="8316894" cy="4102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46100" dist="114300" dir="3600000" sx="104000" sy="104000" algn="ctr" rotWithShape="0">
              <a:srgbClr val="4680F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y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0150" y="2085231"/>
            <a:ext cx="2264020" cy="25084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31688" y="2448087"/>
            <a:ext cx="4291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平面／交互设计师</a:t>
            </a:r>
            <a:endParaRPr kumimoji="1" lang="en-US" altLang="zh-CN" dirty="0" smtClean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en-US" altLang="zh-CN" dirty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kumimoji="1" lang="zh-CN" altLang="en-US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周燕</a:t>
            </a:r>
            <a:endParaRPr kumimoji="1" lang="en-US" altLang="zh-CN" dirty="0" smtClean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en-US" altLang="zh-CN" dirty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kumimoji="1" lang="en-US" altLang="zh-CN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+86</a:t>
            </a:r>
            <a:r>
              <a:rPr kumimoji="1" lang="zh-CN" altLang="en-US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 </a:t>
            </a:r>
            <a:r>
              <a:rPr kumimoji="1" lang="en-US" altLang="zh-CN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183-5198-9321</a:t>
            </a:r>
          </a:p>
          <a:p>
            <a:endParaRPr kumimoji="1" lang="en-US" altLang="zh-CN" dirty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kumimoji="1" lang="en-US" altLang="zh-CN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774889414@qq.com</a:t>
            </a:r>
            <a:endParaRPr kumimoji="1" lang="zh-CN" altLang="en-US" dirty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0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06378" y="1334530"/>
            <a:ext cx="8316894" cy="4102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46100" dist="114300" dir="3600000" sx="104000" sy="104000" algn="ctr" rotWithShape="0">
              <a:srgbClr val="4680F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y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0150" y="2085231"/>
            <a:ext cx="2264020" cy="25084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31688" y="2448087"/>
            <a:ext cx="4291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东南大学</a:t>
            </a:r>
            <a:r>
              <a:rPr kumimoji="1" lang="en-US" altLang="zh-CN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-</a:t>
            </a:r>
            <a:r>
              <a:rPr kumimoji="1" lang="zh-CN" altLang="en-US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艺术学院</a:t>
            </a:r>
            <a:endParaRPr kumimoji="1" lang="en-US" altLang="zh-CN" dirty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en-US" altLang="zh-CN" dirty="0" smtClean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kumimoji="1" lang="zh-CN" altLang="en-US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产品／视觉设计</a:t>
            </a:r>
            <a:endParaRPr kumimoji="1" lang="en-US" altLang="zh-CN" dirty="0" smtClean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en-US" altLang="zh-CN" dirty="0" smtClean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kumimoji="1" lang="zh-CN" altLang="en-US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本科生</a:t>
            </a:r>
            <a:endParaRPr kumimoji="1" lang="en-US" altLang="zh-CN" dirty="0" smtClean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en-US" altLang="zh-CN" dirty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kumimoji="1" lang="en-US" altLang="zh-CN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2017.07</a:t>
            </a:r>
            <a:r>
              <a:rPr kumimoji="1" lang="zh-CN" altLang="en-US" dirty="0" smtClean="0">
                <a:solidFill>
                  <a:srgbClr val="4680FE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毕业</a:t>
            </a:r>
            <a:endParaRPr kumimoji="1" lang="en-US" altLang="zh-CN" dirty="0" smtClean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en-US" altLang="zh-CN" dirty="0" smtClean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>
              <a:solidFill>
                <a:srgbClr val="4680FE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1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897464" y="653021"/>
            <a:ext cx="6043252" cy="54626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46100" dist="114300" dir="3600000" sx="104000" sy="104000" algn="ctr" rotWithShape="0">
              <a:srgbClr val="4680F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28623" y="1680651"/>
            <a:ext cx="46682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移动互联网产品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产品设计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健康分享型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概念设计 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Icon</a:t>
            </a:r>
            <a:r>
              <a:rPr kumimoji="1" lang="zh-CN" altLang="en-US" dirty="0" smtClean="0"/>
              <a:t>设计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品牌设计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插画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 smtClean="0"/>
          </a:p>
        </p:txBody>
      </p:sp>
      <p:sp>
        <p:nvSpPr>
          <p:cNvPr id="11" name="同心圆 10"/>
          <p:cNvSpPr/>
          <p:nvPr/>
        </p:nvSpPr>
        <p:spPr>
          <a:xfrm>
            <a:off x="1642820" y="697423"/>
            <a:ext cx="728421" cy="728421"/>
          </a:xfrm>
          <a:prstGeom prst="donut">
            <a:avLst/>
          </a:prstGeom>
          <a:solidFill>
            <a:srgbClr val="ED6C2B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同心圆 11"/>
          <p:cNvSpPr/>
          <p:nvPr/>
        </p:nvSpPr>
        <p:spPr>
          <a:xfrm>
            <a:off x="3409627" y="1146874"/>
            <a:ext cx="449451" cy="449451"/>
          </a:xfrm>
          <a:prstGeom prst="donut">
            <a:avLst/>
          </a:prstGeom>
          <a:solidFill>
            <a:srgbClr val="77948A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同心圆 12"/>
          <p:cNvSpPr/>
          <p:nvPr/>
        </p:nvSpPr>
        <p:spPr>
          <a:xfrm>
            <a:off x="1642820" y="3527311"/>
            <a:ext cx="449451" cy="449451"/>
          </a:xfrm>
          <a:prstGeom prst="donut">
            <a:avLst/>
          </a:prstGeom>
          <a:solidFill>
            <a:srgbClr val="CFD5DB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3983785" y="2704243"/>
            <a:ext cx="449451" cy="449451"/>
          </a:xfrm>
          <a:prstGeom prst="donut">
            <a:avLst/>
          </a:prstGeom>
          <a:solidFill>
            <a:srgbClr val="4C6176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7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897464" y="653021"/>
            <a:ext cx="6043252" cy="54626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46100" dist="114300" dir="3600000" sx="104000" sy="104000" algn="ctr" rotWithShape="0">
              <a:srgbClr val="4680F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93910" y="1070233"/>
            <a:ext cx="466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4C6176"/>
                </a:solidFill>
              </a:rPr>
              <a:t>健康分享型</a:t>
            </a:r>
            <a:r>
              <a:rPr kumimoji="1" lang="en-US" altLang="zh-CN" dirty="0" smtClean="0">
                <a:solidFill>
                  <a:srgbClr val="4C6176"/>
                </a:solidFill>
              </a:rPr>
              <a:t>app</a:t>
            </a:r>
            <a:r>
              <a:rPr kumimoji="1" lang="zh-CN" altLang="en-US" dirty="0" smtClean="0">
                <a:solidFill>
                  <a:srgbClr val="4C6176"/>
                </a:solidFill>
              </a:rPr>
              <a:t> </a:t>
            </a:r>
            <a:r>
              <a:rPr kumimoji="1" lang="mr-IN" altLang="zh-CN" dirty="0" smtClean="0">
                <a:solidFill>
                  <a:srgbClr val="4C6176"/>
                </a:solidFill>
              </a:rPr>
              <a:t>–</a:t>
            </a:r>
            <a:r>
              <a:rPr kumimoji="1" lang="zh-CN" altLang="en-US" dirty="0" smtClean="0">
                <a:solidFill>
                  <a:srgbClr val="4C6176"/>
                </a:solidFill>
              </a:rPr>
              <a:t> </a:t>
            </a:r>
            <a:r>
              <a:rPr kumimoji="1" lang="en-US" altLang="zh-CN" dirty="0" smtClean="0">
                <a:solidFill>
                  <a:srgbClr val="4C6176"/>
                </a:solidFill>
              </a:rPr>
              <a:t>TOME</a:t>
            </a:r>
            <a:endParaRPr kumimoji="1" lang="en-US" altLang="zh-CN" dirty="0">
              <a:solidFill>
                <a:srgbClr val="4C6176"/>
              </a:solidFill>
            </a:endParaRPr>
          </a:p>
          <a:p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11" name="同心圆 10"/>
          <p:cNvSpPr/>
          <p:nvPr/>
        </p:nvSpPr>
        <p:spPr>
          <a:xfrm>
            <a:off x="1642820" y="697423"/>
            <a:ext cx="728421" cy="728421"/>
          </a:xfrm>
          <a:prstGeom prst="donut">
            <a:avLst/>
          </a:prstGeom>
          <a:solidFill>
            <a:srgbClr val="ED6C2B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同心圆 11"/>
          <p:cNvSpPr/>
          <p:nvPr/>
        </p:nvSpPr>
        <p:spPr>
          <a:xfrm>
            <a:off x="3409627" y="1146874"/>
            <a:ext cx="449451" cy="449451"/>
          </a:xfrm>
          <a:prstGeom prst="donut">
            <a:avLst/>
          </a:prstGeom>
          <a:solidFill>
            <a:srgbClr val="77948A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同心圆 12"/>
          <p:cNvSpPr/>
          <p:nvPr/>
        </p:nvSpPr>
        <p:spPr>
          <a:xfrm>
            <a:off x="1642820" y="3527311"/>
            <a:ext cx="449451" cy="449451"/>
          </a:xfrm>
          <a:prstGeom prst="donut">
            <a:avLst/>
          </a:prstGeom>
          <a:solidFill>
            <a:srgbClr val="CFD5DB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3983785" y="2704243"/>
            <a:ext cx="449451" cy="449451"/>
          </a:xfrm>
          <a:prstGeom prst="donut">
            <a:avLst/>
          </a:prstGeom>
          <a:solidFill>
            <a:srgbClr val="4C6176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440" y="1084684"/>
            <a:ext cx="339470" cy="33385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93910" y="1596325"/>
            <a:ext cx="4668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4C6176"/>
                </a:solidFill>
              </a:rPr>
              <a:t>TOME</a:t>
            </a:r>
            <a:r>
              <a:rPr kumimoji="1" lang="zh-CN" altLang="en-US" sz="1200" dirty="0" smtClean="0">
                <a:solidFill>
                  <a:srgbClr val="4C6176"/>
                </a:solidFill>
              </a:rPr>
              <a:t> 旨在监测与关注独居老人的健康，有效增加子女、朋友的关注。子女随时查看老人的运动量和生活状态，给出切实的关心。</a:t>
            </a:r>
            <a:endParaRPr kumimoji="1" lang="en-US" altLang="zh-CN" sz="1200" dirty="0">
              <a:solidFill>
                <a:srgbClr val="4C6176"/>
              </a:solidFill>
            </a:endParaRPr>
          </a:p>
          <a:p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91379" y="2448438"/>
            <a:ext cx="42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4C6176"/>
                </a:solidFill>
              </a:rPr>
              <a:t>产品流程</a:t>
            </a:r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19" name="同心圆 18"/>
          <p:cNvSpPr/>
          <p:nvPr/>
        </p:nvSpPr>
        <p:spPr>
          <a:xfrm>
            <a:off x="6257453" y="2907742"/>
            <a:ext cx="194528" cy="194528"/>
          </a:xfrm>
          <a:prstGeom prst="donut">
            <a:avLst/>
          </a:prstGeom>
          <a:solidFill>
            <a:srgbClr val="4C6176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80414" y="2817770"/>
            <a:ext cx="2253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4C6176"/>
                </a:solidFill>
              </a:rPr>
              <a:t>调研</a:t>
            </a:r>
            <a:endParaRPr kumimoji="1" lang="en-US" altLang="zh-CN" sz="1600" dirty="0" smtClean="0">
              <a:solidFill>
                <a:srgbClr val="4C6176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57453" y="3241221"/>
            <a:ext cx="4127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rgbClr val="77948A"/>
                </a:solidFill>
              </a:rPr>
              <a:t>搜集中国老年人的普遍健康状况，从老年人的自身实际出发。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r>
              <a:rPr kumimoji="1" lang="zh-CN" altLang="en-US" sz="1100" dirty="0" smtClean="0">
                <a:solidFill>
                  <a:srgbClr val="77948A"/>
                </a:solidFill>
              </a:rPr>
              <a:t>用户访谈与调研，获取需求，掌握核心关注点。</a:t>
            </a:r>
            <a:endParaRPr kumimoji="1" lang="zh-CN" altLang="en-US" sz="1100" dirty="0">
              <a:solidFill>
                <a:srgbClr val="77948A"/>
              </a:solidFill>
            </a:endParaRPr>
          </a:p>
        </p:txBody>
      </p:sp>
      <p:sp>
        <p:nvSpPr>
          <p:cNvPr id="23" name="同心圆 22"/>
          <p:cNvSpPr/>
          <p:nvPr/>
        </p:nvSpPr>
        <p:spPr>
          <a:xfrm>
            <a:off x="6257453" y="3899357"/>
            <a:ext cx="194528" cy="194528"/>
          </a:xfrm>
          <a:prstGeom prst="donut">
            <a:avLst/>
          </a:prstGeom>
          <a:solidFill>
            <a:srgbClr val="4C6176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0414" y="3809385"/>
            <a:ext cx="2253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4C6176"/>
                </a:solidFill>
              </a:rPr>
              <a:t>思考</a:t>
            </a:r>
            <a:endParaRPr kumimoji="1" lang="en-US" altLang="zh-CN" sz="1600" dirty="0" smtClean="0">
              <a:solidFill>
                <a:srgbClr val="4C6176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57453" y="4232836"/>
            <a:ext cx="4127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rgbClr val="77948A"/>
                </a:solidFill>
              </a:rPr>
              <a:t>现有什么竞品，他们是如何做的？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r>
              <a:rPr kumimoji="1" lang="zh-CN" altLang="en-US" sz="1100" dirty="0" smtClean="0">
                <a:solidFill>
                  <a:srgbClr val="77948A"/>
                </a:solidFill>
              </a:rPr>
              <a:t>不同人群不同需求。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endParaRPr kumimoji="1" lang="zh-CN" altLang="en-US" sz="1100" dirty="0">
              <a:solidFill>
                <a:srgbClr val="77948A"/>
              </a:solidFill>
            </a:endParaRPr>
          </a:p>
        </p:txBody>
      </p:sp>
      <p:sp>
        <p:nvSpPr>
          <p:cNvPr id="26" name="同心圆 25"/>
          <p:cNvSpPr/>
          <p:nvPr/>
        </p:nvSpPr>
        <p:spPr>
          <a:xfrm>
            <a:off x="6273781" y="4936221"/>
            <a:ext cx="194528" cy="194528"/>
          </a:xfrm>
          <a:prstGeom prst="donut">
            <a:avLst/>
          </a:prstGeom>
          <a:solidFill>
            <a:srgbClr val="4C6176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96742" y="4846249"/>
            <a:ext cx="2253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4C6176"/>
                </a:solidFill>
              </a:rPr>
              <a:t>设计</a:t>
            </a:r>
            <a:endParaRPr kumimoji="1" lang="en-US" altLang="zh-CN" sz="1600" dirty="0" smtClean="0">
              <a:solidFill>
                <a:srgbClr val="4C6176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73781" y="5286028"/>
            <a:ext cx="4127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rgbClr val="77948A"/>
                </a:solidFill>
              </a:rPr>
              <a:t>根据产品特性进行交互，视觉与整体逻辑设计</a:t>
            </a:r>
            <a:endParaRPr kumimoji="1" lang="zh-CN" altLang="en-US" sz="1100" dirty="0">
              <a:solidFill>
                <a:srgbClr val="779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897464" y="653021"/>
            <a:ext cx="6043252" cy="54626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46100" dist="114300" dir="3600000" sx="104000" sy="104000" algn="ctr" rotWithShape="0">
              <a:srgbClr val="4680F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93910" y="1070233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4C6176"/>
                </a:solidFill>
              </a:rPr>
              <a:t>TOME</a:t>
            </a:r>
            <a:r>
              <a:rPr kumimoji="1" lang="zh-CN" altLang="en-US" b="1" dirty="0" smtClean="0">
                <a:solidFill>
                  <a:srgbClr val="4C6176"/>
                </a:solidFill>
              </a:rPr>
              <a:t> </a:t>
            </a:r>
            <a:r>
              <a:rPr kumimoji="1" lang="en-US" altLang="zh-CN" b="1" dirty="0" smtClean="0">
                <a:solidFill>
                  <a:srgbClr val="4C6176"/>
                </a:solidFill>
              </a:rPr>
              <a:t>·</a:t>
            </a:r>
            <a:r>
              <a:rPr kumimoji="1" lang="zh-CN" altLang="en-US" b="1" dirty="0" smtClean="0">
                <a:solidFill>
                  <a:srgbClr val="4C6176"/>
                </a:solidFill>
              </a:rPr>
              <a:t> 用户调研</a:t>
            </a:r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11" name="同心圆 10"/>
          <p:cNvSpPr/>
          <p:nvPr/>
        </p:nvSpPr>
        <p:spPr>
          <a:xfrm>
            <a:off x="10135245" y="1077282"/>
            <a:ext cx="355234" cy="355234"/>
          </a:xfrm>
          <a:prstGeom prst="donut">
            <a:avLst/>
          </a:prstGeom>
          <a:solidFill>
            <a:srgbClr val="ED6C2B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3442379" y="4145192"/>
            <a:ext cx="449451" cy="449451"/>
          </a:xfrm>
          <a:prstGeom prst="donut">
            <a:avLst/>
          </a:prstGeom>
          <a:solidFill>
            <a:srgbClr val="4C6176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93910" y="1596325"/>
            <a:ext cx="46682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老人一个人居住，饮食和活动量较少，逐渐呈现孤僻抑郁的状态。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视力、听力下降，</a:t>
            </a:r>
            <a:r>
              <a:rPr kumimoji="1" lang="zh-CN" altLang="en-US" sz="1100" b="1" dirty="0" smtClean="0">
                <a:solidFill>
                  <a:srgbClr val="77948A"/>
                </a:solidFill>
              </a:rPr>
              <a:t>单一的娱乐生活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导致用脑过少，</a:t>
            </a:r>
            <a:r>
              <a:rPr kumimoji="1" lang="zh-CN" altLang="en-US" sz="1100" b="1" dirty="0" smtClean="0">
                <a:solidFill>
                  <a:srgbClr val="77948A"/>
                </a:solidFill>
              </a:rPr>
              <a:t>记忆力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也逐渐下降，经常需要提醒。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老人平时与子女的</a:t>
            </a:r>
            <a:r>
              <a:rPr kumimoji="1" lang="zh-CN" altLang="en-US" sz="1100" b="1" dirty="0" smtClean="0">
                <a:solidFill>
                  <a:srgbClr val="77948A"/>
                </a:solidFill>
              </a:rPr>
              <a:t>沟通方式单一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，等待孤单成为常态，老人心里健康很难察觉。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老年人以子女为重，</a:t>
            </a:r>
            <a:r>
              <a:rPr kumimoji="1" lang="zh-CN" altLang="en-US" sz="1100" b="1" dirty="0" smtClean="0">
                <a:solidFill>
                  <a:srgbClr val="77948A"/>
                </a:solidFill>
              </a:rPr>
              <a:t>希望融入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女子的圈子中，自身愿意学习更多技能，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b="1" dirty="0" smtClean="0">
                <a:solidFill>
                  <a:srgbClr val="77948A"/>
                </a:solidFill>
              </a:rPr>
              <a:t>被鼓励、被关注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的时候精神状态最佳，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更多倾向</a:t>
            </a:r>
            <a:r>
              <a:rPr kumimoji="1" lang="zh-CN" altLang="en-US" sz="1100" b="1" dirty="0" smtClean="0">
                <a:solidFill>
                  <a:srgbClr val="77948A"/>
                </a:solidFill>
              </a:rPr>
              <a:t>社交娱乐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打消时光：打麻将、下象棋、集体健身操、太极、书法、花草、宠物等。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 smtClean="0">
              <a:solidFill>
                <a:srgbClr val="77948A"/>
              </a:solidFill>
            </a:endParaRPr>
          </a:p>
        </p:txBody>
      </p:sp>
      <p:sp>
        <p:nvSpPr>
          <p:cNvPr id="23" name="同心圆 22"/>
          <p:cNvSpPr/>
          <p:nvPr/>
        </p:nvSpPr>
        <p:spPr>
          <a:xfrm>
            <a:off x="6257453" y="3899357"/>
            <a:ext cx="194528" cy="194528"/>
          </a:xfrm>
          <a:prstGeom prst="donut">
            <a:avLst/>
          </a:prstGeom>
          <a:solidFill>
            <a:srgbClr val="4C6176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0414" y="3809385"/>
            <a:ext cx="2253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4C6176"/>
                </a:solidFill>
              </a:rPr>
              <a:t>竞品分析</a:t>
            </a:r>
            <a:endParaRPr kumimoji="1" lang="en-US" altLang="zh-CN" sz="1600" dirty="0" smtClean="0">
              <a:solidFill>
                <a:srgbClr val="4C6176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13198" y="7046920"/>
            <a:ext cx="4127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rgbClr val="77948A"/>
                </a:solidFill>
              </a:rPr>
              <a:t>乐运动、咕咚运动、健康自测等均为运动记录型，形式单一：记录行走步数、记行走路程。老年人骨质较差，跑步运动并不适合。目前还没有一款</a:t>
            </a:r>
            <a:r>
              <a:rPr kumimoji="1" lang="en-US" altLang="zh-CN" sz="1100" dirty="0" smtClean="0">
                <a:solidFill>
                  <a:srgbClr val="77948A"/>
                </a:solidFill>
              </a:rPr>
              <a:t>app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切实解决子女和老人相互关心的健康</a:t>
            </a:r>
            <a:r>
              <a:rPr kumimoji="1" lang="en-US" altLang="zh-CN" sz="1100" dirty="0" smtClean="0">
                <a:solidFill>
                  <a:srgbClr val="77948A"/>
                </a:solidFill>
              </a:rPr>
              <a:t>app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，将健康社交化也是社会的主流需求。</a:t>
            </a:r>
            <a:endParaRPr kumimoji="1" lang="zh-CN" altLang="en-US" sz="1100" dirty="0">
              <a:solidFill>
                <a:srgbClr val="77948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621" y="7431641"/>
            <a:ext cx="12192000" cy="68361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7972" y="14245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老年人的现状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69431" y="1885072"/>
            <a:ext cx="8616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失独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97696" y="1885072"/>
            <a:ext cx="8616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solidFill>
                  <a:srgbClr val="77948A"/>
                </a:solidFill>
              </a:rPr>
              <a:t>空巢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138306" y="1885071"/>
            <a:ext cx="8616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独居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69431" y="2435659"/>
            <a:ext cx="8616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害怕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997696" y="2435659"/>
            <a:ext cx="8616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抑郁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138306" y="2435658"/>
            <a:ext cx="8616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糖尿病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69431" y="2992477"/>
            <a:ext cx="12228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记忆衰退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144976" y="4144726"/>
            <a:ext cx="85905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走失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66841" y="3563588"/>
            <a:ext cx="8616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长寿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995106" y="3563588"/>
            <a:ext cx="8616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保健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135716" y="3563587"/>
            <a:ext cx="8616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锻炼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66841" y="4157334"/>
            <a:ext cx="8616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养生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95106" y="4157334"/>
            <a:ext cx="86164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学习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773533" y="3006769"/>
            <a:ext cx="1225430" cy="449917"/>
          </a:xfrm>
          <a:prstGeom prst="rect">
            <a:avLst/>
          </a:prstGeom>
          <a:solidFill>
            <a:schemeClr val="bg1"/>
          </a:solidFill>
          <a:ln w="3175" cap="rnd" cmpd="dbl">
            <a:solidFill>
              <a:srgbClr val="CFD5DB"/>
            </a:solidFill>
            <a:round/>
          </a:ln>
          <a:effectLst>
            <a:outerShdw blurRad="241300" dist="127000" dir="4800000" sx="1000" sy="1000" algn="ctr" rotWithShape="0">
              <a:srgbClr val="77948A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77948A"/>
                </a:solidFill>
              </a:rPr>
              <a:t>关心子女</a:t>
            </a:r>
            <a:endParaRPr kumimoji="1" lang="zh-CN" altLang="en-US" sz="1400" dirty="0">
              <a:solidFill>
                <a:srgbClr val="77948A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7279" y="5090398"/>
            <a:ext cx="31279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4C6176"/>
                </a:solidFill>
              </a:rPr>
              <a:t>子女在外工作没办法陪伴在老人身边，他们通常会选择定时打电话或是定期回家。他们</a:t>
            </a:r>
            <a:r>
              <a:rPr lang="zh-CN" altLang="en-US" sz="1100" dirty="0">
                <a:solidFill>
                  <a:srgbClr val="ED6C2B"/>
                </a:solidFill>
              </a:rPr>
              <a:t>更希望随时主动的关注老人的健康状况</a:t>
            </a:r>
            <a:r>
              <a:rPr lang="zh-CN" altLang="en-US" sz="1100" dirty="0">
                <a:solidFill>
                  <a:srgbClr val="4C6176"/>
                </a:solidFill>
              </a:rPr>
              <a:t>。</a:t>
            </a:r>
            <a:endParaRPr kumimoji="1" lang="zh-CN" altLang="en-US" sz="1100" dirty="0">
              <a:solidFill>
                <a:srgbClr val="4C6176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30066" y="4298254"/>
            <a:ext cx="412751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rgbClr val="77948A"/>
                </a:solidFill>
              </a:rPr>
              <a:t>乐动力</a:t>
            </a:r>
            <a:r>
              <a:rPr kumimoji="1" lang="en-US" altLang="zh-CN" sz="1100" dirty="0" smtClean="0">
                <a:solidFill>
                  <a:srgbClr val="77948A"/>
                </a:solidFill>
              </a:rPr>
              <a:t>——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高效减肥健身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endParaRPr kumimoji="1" lang="en-US" altLang="zh-CN" sz="1100" dirty="0">
              <a:solidFill>
                <a:srgbClr val="77948A"/>
              </a:solidFill>
            </a:endParaRPr>
          </a:p>
          <a:p>
            <a:endParaRPr kumimoji="1" lang="en-US" altLang="zh-CN" sz="1100" dirty="0" smtClean="0">
              <a:solidFill>
                <a:srgbClr val="77948A"/>
              </a:solidFill>
            </a:endParaRPr>
          </a:p>
          <a:p>
            <a:r>
              <a:rPr kumimoji="1" lang="zh-CN" altLang="en-US" sz="1100" dirty="0" smtClean="0">
                <a:solidFill>
                  <a:srgbClr val="77948A"/>
                </a:solidFill>
              </a:rPr>
              <a:t>动动</a:t>
            </a:r>
            <a:r>
              <a:rPr kumimoji="1" lang="en-US" altLang="zh-CN" sz="1100" dirty="0" smtClean="0">
                <a:solidFill>
                  <a:srgbClr val="77948A"/>
                </a:solidFill>
              </a:rPr>
              <a:t>——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运动计步跑步减肥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endParaRPr kumimoji="1" lang="en-US" altLang="zh-CN" sz="1100" dirty="0">
              <a:solidFill>
                <a:srgbClr val="77948A"/>
              </a:solidFill>
            </a:endParaRPr>
          </a:p>
          <a:p>
            <a:endParaRPr kumimoji="1" lang="en-US" altLang="zh-CN" sz="1100" dirty="0" smtClean="0">
              <a:solidFill>
                <a:srgbClr val="77948A"/>
              </a:solidFill>
            </a:endParaRPr>
          </a:p>
          <a:p>
            <a:r>
              <a:rPr kumimoji="1" lang="en-US" altLang="zh-CN" sz="1100" dirty="0" smtClean="0">
                <a:solidFill>
                  <a:srgbClr val="77948A"/>
                </a:solidFill>
              </a:rPr>
              <a:t>Keep</a:t>
            </a:r>
            <a:r>
              <a:rPr kumimoji="1" lang="zh-CN" altLang="en-US" sz="1100" dirty="0" smtClean="0">
                <a:solidFill>
                  <a:srgbClr val="77948A"/>
                </a:solidFill>
              </a:rPr>
              <a:t>：视频减肥教程，自律健身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endParaRPr kumimoji="1" lang="en-US" altLang="zh-CN" sz="1100" dirty="0" smtClean="0">
              <a:solidFill>
                <a:srgbClr val="77948A"/>
              </a:solidFill>
            </a:endParaRPr>
          </a:p>
          <a:p>
            <a:endParaRPr kumimoji="1" lang="zh-CN" altLang="en-US" sz="1100" dirty="0">
              <a:solidFill>
                <a:srgbClr val="77948A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17" y="4294084"/>
            <a:ext cx="387604" cy="36892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113" y="4715619"/>
            <a:ext cx="399427" cy="38611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66" y="5230688"/>
            <a:ext cx="340116" cy="3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897464" y="653021"/>
            <a:ext cx="6043252" cy="54626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46100" dist="114300" dir="3600000" sx="104000" sy="104000" algn="ctr" rotWithShape="0">
              <a:srgbClr val="4680F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93910" y="1070233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4C6176"/>
                </a:solidFill>
              </a:rPr>
              <a:t>TOME</a:t>
            </a:r>
            <a:r>
              <a:rPr kumimoji="1" lang="zh-CN" altLang="en-US" b="1" dirty="0" smtClean="0">
                <a:solidFill>
                  <a:srgbClr val="4C6176"/>
                </a:solidFill>
              </a:rPr>
              <a:t> </a:t>
            </a:r>
            <a:r>
              <a:rPr kumimoji="1" lang="en-US" altLang="zh-CN" b="1" dirty="0" smtClean="0">
                <a:solidFill>
                  <a:srgbClr val="4C6176"/>
                </a:solidFill>
              </a:rPr>
              <a:t>·</a:t>
            </a:r>
            <a:r>
              <a:rPr kumimoji="1" lang="zh-CN" altLang="en-US" b="1" dirty="0" smtClean="0">
                <a:solidFill>
                  <a:srgbClr val="4C6176"/>
                </a:solidFill>
              </a:rPr>
              <a:t> 思考</a:t>
            </a:r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11" name="同心圆 10"/>
          <p:cNvSpPr/>
          <p:nvPr/>
        </p:nvSpPr>
        <p:spPr>
          <a:xfrm>
            <a:off x="10135245" y="1077282"/>
            <a:ext cx="355234" cy="355234"/>
          </a:xfrm>
          <a:prstGeom prst="donut">
            <a:avLst/>
          </a:prstGeom>
          <a:solidFill>
            <a:srgbClr val="ED6C2B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93910" y="1596325"/>
            <a:ext cx="4668253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子女与老人互加为好友，成为监管人，随时查看老人的出行轨迹，喝药情况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设置好友系统，随时随地扫二维码添加好友，加入圈子和话题，提升「熟人结伴」效益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通过设置提醒和任务，日常提醒吃药，锻炼、喝水、睡觉等，任务锻炼老人的记忆力，激发思考和学习的动力。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任务提醒，子女监督，相互鼓励完成所有任务，获得加分奖励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增加图片分享型话题和健身视频，适用人群扩展到子女，增加用户粘度和忠诚度。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即时语音沟通，解决打字不便的问题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100" dirty="0" smtClean="0">
                <a:solidFill>
                  <a:srgbClr val="77948A"/>
                </a:solidFill>
              </a:rPr>
              <a:t>防走失报警和健康状态提醒。</a:t>
            </a: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100" dirty="0" smtClean="0">
              <a:solidFill>
                <a:srgbClr val="779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1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648685"/>
            <a:ext cx="9003506" cy="6209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1600" y="64868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ED6C2B"/>
                </a:solidFill>
              </a:rPr>
              <a:t>IOS</a:t>
            </a:r>
            <a:r>
              <a:rPr kumimoji="1" lang="zh-CN" altLang="en-US" dirty="0" smtClean="0">
                <a:solidFill>
                  <a:srgbClr val="ED6C2B"/>
                </a:solidFill>
              </a:rPr>
              <a:t>应用程式</a:t>
            </a:r>
            <a:r>
              <a:rPr kumimoji="1" lang="en-US" altLang="zh-CN" dirty="0" smtClean="0">
                <a:solidFill>
                  <a:srgbClr val="ED6C2B"/>
                </a:solidFill>
              </a:rPr>
              <a:t>-</a:t>
            </a:r>
            <a:r>
              <a:rPr kumimoji="1" lang="zh-CN" altLang="en-US" dirty="0" smtClean="0">
                <a:solidFill>
                  <a:srgbClr val="ED6C2B"/>
                </a:solidFill>
              </a:rPr>
              <a:t> 线框</a:t>
            </a:r>
            <a:endParaRPr kumimoji="1" lang="zh-CN" altLang="en-US" dirty="0">
              <a:solidFill>
                <a:srgbClr val="ED6C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6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897463" y="670951"/>
            <a:ext cx="6752383" cy="5462656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546100" dist="114300" dir="3600000" sx="104000" sy="104000" algn="ctr" rotWithShape="0">
              <a:srgbClr val="4680F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2" name="对角圆角矩形 1"/>
          <p:cNvSpPr/>
          <p:nvPr/>
        </p:nvSpPr>
        <p:spPr>
          <a:xfrm>
            <a:off x="5793909" y="1446614"/>
            <a:ext cx="4668253" cy="1575138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76359" y="1101417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4C6176"/>
                </a:solidFill>
              </a:rPr>
              <a:t>TOME</a:t>
            </a:r>
            <a:r>
              <a:rPr kumimoji="1" lang="zh-CN" altLang="en-US" b="1" dirty="0" smtClean="0">
                <a:solidFill>
                  <a:srgbClr val="4C6176"/>
                </a:solidFill>
              </a:rPr>
              <a:t> </a:t>
            </a:r>
            <a:r>
              <a:rPr kumimoji="1" lang="en-US" altLang="zh-CN" b="1" dirty="0" smtClean="0">
                <a:solidFill>
                  <a:srgbClr val="4C6176"/>
                </a:solidFill>
              </a:rPr>
              <a:t>·</a:t>
            </a:r>
            <a:r>
              <a:rPr kumimoji="1" lang="zh-CN" altLang="en-US" b="1" dirty="0" smtClean="0">
                <a:solidFill>
                  <a:srgbClr val="4C6176"/>
                </a:solidFill>
              </a:rPr>
              <a:t> 设计</a:t>
            </a:r>
            <a:endParaRPr kumimoji="1" lang="en-US" altLang="zh-CN" dirty="0" smtClean="0">
              <a:solidFill>
                <a:srgbClr val="4C6176"/>
              </a:solidFill>
            </a:endParaRPr>
          </a:p>
        </p:txBody>
      </p:sp>
      <p:sp>
        <p:nvSpPr>
          <p:cNvPr id="11" name="同心圆 10"/>
          <p:cNvSpPr/>
          <p:nvPr/>
        </p:nvSpPr>
        <p:spPr>
          <a:xfrm>
            <a:off x="10135245" y="1077282"/>
            <a:ext cx="355234" cy="355234"/>
          </a:xfrm>
          <a:prstGeom prst="donut">
            <a:avLst/>
          </a:prstGeom>
          <a:solidFill>
            <a:srgbClr val="ED6C2B"/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25968" y="1864216"/>
            <a:ext cx="3378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charset="0"/>
              <a:buChar char="•"/>
            </a:pPr>
            <a:r>
              <a:rPr kumimoji="1" lang="zh-CN" altLang="en-US" sz="1200" dirty="0" smtClean="0">
                <a:solidFill>
                  <a:srgbClr val="77948A"/>
                </a:solidFill>
              </a:rPr>
              <a:t>蓝红色的</a:t>
            </a:r>
            <a:r>
              <a:rPr kumimoji="1" lang="en-US" altLang="zh-CN" sz="1200" dirty="0" smtClean="0">
                <a:solidFill>
                  <a:srgbClr val="77948A"/>
                </a:solidFill>
              </a:rPr>
              <a:t>icon</a:t>
            </a:r>
            <a:r>
              <a:rPr kumimoji="1" lang="zh-CN" altLang="en-US" sz="1200" dirty="0" smtClean="0">
                <a:solidFill>
                  <a:srgbClr val="77948A"/>
                </a:solidFill>
              </a:rPr>
              <a:t>整体简洁大方，明度较高，关注老年人视力下降模糊等问题。</a:t>
            </a:r>
            <a:endParaRPr kumimoji="1" lang="en-US" altLang="zh-CN" sz="12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2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200" dirty="0" smtClean="0">
                <a:solidFill>
                  <a:srgbClr val="77948A"/>
                </a:solidFill>
              </a:rPr>
              <a:t>流行趋势：无线化分隔；直接将高清操作显示在界面底部；简单的气泡</a:t>
            </a:r>
            <a:endParaRPr kumimoji="1" lang="en-US" altLang="zh-CN" sz="1200" dirty="0" smtClean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endParaRPr kumimoji="1" lang="en-US" altLang="zh-CN" sz="1200" dirty="0">
              <a:solidFill>
                <a:srgbClr val="77948A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kumimoji="1" lang="zh-CN" altLang="en-US" sz="1200" dirty="0" smtClean="0">
                <a:solidFill>
                  <a:srgbClr val="77948A"/>
                </a:solidFill>
              </a:rPr>
              <a:t>长按红色运动按钮即为开始运动，开始后按钮将呈现蓝色，在其他页面时：浅阴影</a:t>
            </a:r>
            <a:endParaRPr kumimoji="1" lang="en-US" altLang="zh-CN" sz="1200" dirty="0" smtClean="0">
              <a:solidFill>
                <a:srgbClr val="77948A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" y="1612509"/>
            <a:ext cx="4391025" cy="42140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55" y="1669965"/>
            <a:ext cx="2621204" cy="41859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99" y="3503627"/>
            <a:ext cx="1235191" cy="1235191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851063" y="3514790"/>
            <a:ext cx="1209159" cy="1209159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35" y="3492985"/>
            <a:ext cx="1238906" cy="1230964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5817972" y="3492984"/>
            <a:ext cx="1215716" cy="1215716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49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757</Words>
  <Application>Microsoft Macintosh PowerPoint</Application>
  <PresentationFormat>宽屏</PresentationFormat>
  <Paragraphs>107</Paragraphs>
  <Slides>17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DengXian</vt:lpstr>
      <vt:lpstr>DengXian Light</vt:lpstr>
      <vt:lpstr>Lantinghei SC Demibold</vt:lpstr>
      <vt:lpstr>Lantinghei SC Extralight</vt:lpstr>
      <vt:lpstr>Mangal</vt:lpstr>
      <vt:lpstr>Arial</vt:lpstr>
      <vt:lpstr>Office 主题</vt:lpstr>
      <vt:lpstr>作品集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作品集</dc:title>
  <dc:creator>yan zhou</dc:creator>
  <cp:lastModifiedBy>yan zhou</cp:lastModifiedBy>
  <cp:revision>27</cp:revision>
  <dcterms:created xsi:type="dcterms:W3CDTF">2017-03-02T20:55:34Z</dcterms:created>
  <dcterms:modified xsi:type="dcterms:W3CDTF">2017-03-03T12:51:49Z</dcterms:modified>
</cp:coreProperties>
</file>